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0" r:id="rId8"/>
    <p:sldId id="271" r:id="rId9"/>
    <p:sldId id="264" r:id="rId10"/>
    <p:sldId id="263" r:id="rId11"/>
    <p:sldId id="266" r:id="rId12"/>
    <p:sldId id="267" r:id="rId13"/>
    <p:sldId id="268" r:id="rId14"/>
    <p:sldId id="269" r:id="rId15"/>
    <p:sldId id="286" r:id="rId16"/>
    <p:sldId id="265" r:id="rId17"/>
    <p:sldId id="270" r:id="rId18"/>
    <p:sldId id="272" r:id="rId19"/>
    <p:sldId id="273" r:id="rId20"/>
    <p:sldId id="274" r:id="rId21"/>
    <p:sldId id="276" r:id="rId22"/>
    <p:sldId id="275" r:id="rId23"/>
    <p:sldId id="278" r:id="rId24"/>
    <p:sldId id="279" r:id="rId25"/>
    <p:sldId id="280" r:id="rId26"/>
    <p:sldId id="281" r:id="rId27"/>
    <p:sldId id="282" r:id="rId28"/>
    <p:sldId id="285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-112" y="-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27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1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04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67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27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324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44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94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2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63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29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FC7F-127C-9A47-BA20-D8F69BD63ABE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19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SEIS 6XX</a:t>
            </a:r>
            <a:br>
              <a:rPr lang="en-US" sz="6000" dirty="0" smtClean="0"/>
            </a:br>
            <a:r>
              <a:rPr lang="en-US" sz="6000" dirty="0" smtClean="0"/>
              <a:t>IT Infrastructure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795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traditional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The server build process:</a:t>
            </a:r>
          </a:p>
          <a:p>
            <a:pPr lvl="1"/>
            <a:r>
              <a:rPr lang="en-US" dirty="0" smtClean="0"/>
              <a:t>Purchase request</a:t>
            </a:r>
          </a:p>
          <a:p>
            <a:pPr lvl="1"/>
            <a:r>
              <a:rPr lang="en-US" dirty="0" smtClean="0"/>
              <a:t>Receive components</a:t>
            </a:r>
          </a:p>
          <a:p>
            <a:pPr lvl="1"/>
            <a:r>
              <a:rPr lang="en-US" dirty="0" smtClean="0"/>
              <a:t>Build server</a:t>
            </a:r>
          </a:p>
          <a:p>
            <a:pPr lvl="1"/>
            <a:r>
              <a:rPr lang="en-US" dirty="0" smtClean="0"/>
              <a:t>Test build/ Update firmware</a:t>
            </a:r>
          </a:p>
          <a:p>
            <a:pPr lvl="1"/>
            <a:r>
              <a:rPr lang="en-US" dirty="0" smtClean="0"/>
              <a:t>Install OS/Hypervisor</a:t>
            </a:r>
          </a:p>
          <a:p>
            <a:pPr lvl="1"/>
            <a:r>
              <a:rPr lang="en-US" dirty="0" smtClean="0"/>
              <a:t>Test server</a:t>
            </a:r>
          </a:p>
          <a:p>
            <a:pPr lvl="1"/>
            <a:r>
              <a:rPr lang="en-US" dirty="0" smtClean="0"/>
              <a:t>Rack server</a:t>
            </a:r>
          </a:p>
          <a:p>
            <a:pPr lvl="1"/>
            <a:r>
              <a:rPr lang="en-US" dirty="0" smtClean="0"/>
              <a:t>Networking/ load balancing provisioning</a:t>
            </a:r>
          </a:p>
          <a:p>
            <a:pPr lvl="1"/>
            <a:r>
              <a:rPr lang="en-US" dirty="0" smtClean="0"/>
              <a:t>Storage provisioning</a:t>
            </a:r>
          </a:p>
          <a:p>
            <a:pPr lvl="1"/>
            <a:r>
              <a:rPr lang="en-US" dirty="0" smtClean="0"/>
              <a:t>Firewall provisioning</a:t>
            </a:r>
          </a:p>
          <a:p>
            <a:pPr lvl="1"/>
            <a:r>
              <a:rPr lang="en-US" dirty="0" smtClean="0"/>
              <a:t>Backup/ Monitoring provisioning</a:t>
            </a:r>
          </a:p>
          <a:p>
            <a:pPr lvl="1"/>
            <a:r>
              <a:rPr lang="en-US" dirty="0" smtClean="0"/>
              <a:t>Disaster recovery provisioning</a:t>
            </a:r>
          </a:p>
          <a:p>
            <a:pPr lvl="1"/>
            <a:r>
              <a:rPr lang="en-US" dirty="0" smtClean="0"/>
              <a:t>Security testing</a:t>
            </a:r>
          </a:p>
          <a:p>
            <a:pPr lvl="1"/>
            <a:r>
              <a:rPr lang="en-US" dirty="0" smtClean="0"/>
              <a:t>Application server installation</a:t>
            </a:r>
          </a:p>
          <a:p>
            <a:pPr lvl="1"/>
            <a:r>
              <a:rPr lang="en-US" dirty="0" smtClean="0"/>
              <a:t>Software installation</a:t>
            </a:r>
          </a:p>
          <a:p>
            <a:pPr lvl="1"/>
            <a:r>
              <a:rPr lang="en-US" dirty="0" smtClean="0"/>
              <a:t>Software testing</a:t>
            </a:r>
          </a:p>
          <a:p>
            <a:r>
              <a:rPr lang="en-US" dirty="0" smtClean="0"/>
              <a:t>1 to 6 months later you have a server!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837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new way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2908" r="-12908"/>
          <a:stretch>
            <a:fillRect/>
          </a:stretch>
        </p:blipFill>
        <p:spPr>
          <a:xfrm>
            <a:off x="2910969" y="1417638"/>
            <a:ext cx="6539874" cy="3596679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7638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Scripted,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utomated</a:t>
            </a:r>
          </a:p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nfrastructure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vailable on</a:t>
            </a:r>
          </a:p>
          <a:p>
            <a:pPr marL="0" indent="0">
              <a:buNone/>
            </a:pPr>
            <a:r>
              <a:rPr lang="en-US" dirty="0" smtClean="0"/>
              <a:t>demand from a</a:t>
            </a:r>
          </a:p>
          <a:p>
            <a:pPr marL="0" indent="0">
              <a:buNone/>
            </a:pPr>
            <a:r>
              <a:rPr lang="en-US" dirty="0"/>
              <a:t>g</a:t>
            </a:r>
            <a:r>
              <a:rPr lang="en-US" dirty="0" smtClean="0"/>
              <a:t>lobal cloud</a:t>
            </a:r>
          </a:p>
          <a:p>
            <a:pPr marL="0" indent="0">
              <a:buNone/>
            </a:pPr>
            <a:r>
              <a:rPr lang="en-US" dirty="0"/>
              <a:t>c</a:t>
            </a:r>
            <a:r>
              <a:rPr lang="en-US" dirty="0" smtClean="0"/>
              <a:t>omputing service.</a:t>
            </a: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r>
              <a:rPr lang="en-US" dirty="0" smtClean="0"/>
              <a:t>The fastest growing form of infrastructure today.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046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new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server build process*:</a:t>
            </a:r>
          </a:p>
          <a:p>
            <a:pPr lvl="1"/>
            <a:r>
              <a:rPr lang="en-US" dirty="0" smtClean="0"/>
              <a:t>Review and request computing budget</a:t>
            </a:r>
          </a:p>
          <a:p>
            <a:pPr lvl="1"/>
            <a:r>
              <a:rPr lang="en-US" dirty="0" smtClean="0"/>
              <a:t>Select predefined infrastructure stack </a:t>
            </a:r>
          </a:p>
          <a:p>
            <a:pPr lvl="1"/>
            <a:r>
              <a:rPr lang="en-US" dirty="0" smtClean="0"/>
              <a:t>Deploy stack into virtual data center</a:t>
            </a:r>
          </a:p>
          <a:p>
            <a:pPr lvl="1"/>
            <a:r>
              <a:rPr lang="en-US" dirty="0" smtClean="0"/>
              <a:t>Automatically load application and data</a:t>
            </a:r>
          </a:p>
          <a:p>
            <a:r>
              <a:rPr lang="en-US" dirty="0" smtClean="0"/>
              <a:t>5 minutes later you have a server!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* This can </a:t>
            </a:r>
            <a:r>
              <a:rPr lang="en-US" u="sng" dirty="0" smtClean="0"/>
              <a:t>all</a:t>
            </a:r>
            <a:r>
              <a:rPr lang="en-US" dirty="0" smtClean="0"/>
              <a:t> be automated.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762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will focus on the new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Topics this semester:</a:t>
            </a:r>
          </a:p>
          <a:p>
            <a:pPr lvl="1"/>
            <a:r>
              <a:rPr lang="en-US" dirty="0" smtClean="0"/>
              <a:t>Server management</a:t>
            </a:r>
          </a:p>
          <a:p>
            <a:pPr lvl="1"/>
            <a:r>
              <a:rPr lang="en-US" dirty="0" smtClean="0"/>
              <a:t>Source control management</a:t>
            </a:r>
          </a:p>
          <a:p>
            <a:pPr lvl="1"/>
            <a:r>
              <a:rPr lang="en-US" dirty="0" smtClean="0"/>
              <a:t>Package management</a:t>
            </a:r>
          </a:p>
          <a:p>
            <a:pPr lvl="1"/>
            <a:r>
              <a:rPr lang="en-US" dirty="0" smtClean="0"/>
              <a:t>Shell scripting</a:t>
            </a:r>
          </a:p>
          <a:p>
            <a:pPr lvl="1"/>
            <a:r>
              <a:rPr lang="en-US" dirty="0" smtClean="0"/>
              <a:t>Cloud computing</a:t>
            </a:r>
          </a:p>
          <a:p>
            <a:pPr lvl="1"/>
            <a:r>
              <a:rPr lang="en-US" dirty="0" smtClean="0"/>
              <a:t>Virtualization</a:t>
            </a:r>
          </a:p>
          <a:p>
            <a:pPr lvl="1"/>
            <a:r>
              <a:rPr lang="en-US" dirty="0" smtClean="0"/>
              <a:t>Configuration Management</a:t>
            </a:r>
          </a:p>
          <a:p>
            <a:pPr lvl="1"/>
            <a:r>
              <a:rPr lang="en-US" dirty="0" smtClean="0"/>
              <a:t>Containers</a:t>
            </a:r>
          </a:p>
          <a:p>
            <a:pPr lvl="1"/>
            <a:r>
              <a:rPr lang="en-US" dirty="0" err="1" smtClean="0"/>
              <a:t>DevOps</a:t>
            </a:r>
            <a:endParaRPr lang="en-US" dirty="0" smtClean="0"/>
          </a:p>
          <a:p>
            <a:pPr lvl="1"/>
            <a:r>
              <a:rPr lang="en-US" dirty="0" smtClean="0"/>
              <a:t>Data centers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511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 algn="ctr">
              <a:buNone/>
            </a:pPr>
            <a:endParaRPr lang="en-US" sz="4000" dirty="0" smtClean="0"/>
          </a:p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r>
              <a:rPr lang="en-US" sz="4000" dirty="0" smtClean="0"/>
              <a:t>Let’s review the course syllabus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30092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syllabus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Notes:</a:t>
            </a:r>
          </a:p>
          <a:p>
            <a:pPr lvl="1"/>
            <a:r>
              <a:rPr lang="en-US" dirty="0" smtClean="0"/>
              <a:t>This is a survey course and it will not turn you into an IT professional in 4 months. </a:t>
            </a:r>
          </a:p>
          <a:p>
            <a:pPr lvl="1"/>
            <a:r>
              <a:rPr lang="en-US" dirty="0" smtClean="0"/>
              <a:t>Nobody is a true expert in all of these topics, including me. Share your knowledge and experience with the class. </a:t>
            </a:r>
          </a:p>
          <a:p>
            <a:pPr lvl="1"/>
            <a:r>
              <a:rPr lang="en-US" dirty="0" smtClean="0"/>
              <a:t>Assignments will start out very prescriptive at first, but become less so </a:t>
            </a:r>
            <a:r>
              <a:rPr lang="en-US" smtClean="0"/>
              <a:t>over time. </a:t>
            </a:r>
            <a:endParaRPr lang="en-US" dirty="0" smtClean="0"/>
          </a:p>
          <a:p>
            <a:pPr lvl="1"/>
            <a:r>
              <a:rPr lang="en-US" dirty="0" smtClean="0"/>
              <a:t>I want this course to challenge you.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410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syllabus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Caveats</a:t>
            </a:r>
          </a:p>
          <a:p>
            <a:pPr lvl="1"/>
            <a:r>
              <a:rPr lang="en-US" dirty="0" smtClean="0"/>
              <a:t>This is a new course and we are all beta testers. I appreciate your patience and feedback. </a:t>
            </a:r>
          </a:p>
          <a:p>
            <a:pPr lvl="1"/>
            <a:r>
              <a:rPr lang="en-US" dirty="0" smtClean="0"/>
              <a:t>Syllabus is subject to change based on how much material we get through.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873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Control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Definition: “A </a:t>
            </a:r>
            <a:r>
              <a:rPr lang="en-US" sz="2800" dirty="0"/>
              <a:t>component of </a:t>
            </a:r>
            <a:r>
              <a:rPr lang="en-US" sz="2800" dirty="0" smtClean="0"/>
              <a:t>software configuration</a:t>
            </a:r>
            <a:r>
              <a:rPr lang="en-US" sz="2800" dirty="0"/>
              <a:t> management, version control, also known </a:t>
            </a:r>
            <a:r>
              <a:rPr lang="en-US" sz="2800" dirty="0" smtClean="0"/>
              <a:t>as revision</a:t>
            </a:r>
            <a:r>
              <a:rPr lang="en-US" sz="2800" dirty="0"/>
              <a:t> </a:t>
            </a:r>
            <a:r>
              <a:rPr lang="en-US" sz="2800" dirty="0" smtClean="0"/>
              <a:t>control</a:t>
            </a:r>
            <a:r>
              <a:rPr lang="en-US" sz="2800" dirty="0"/>
              <a:t> </a:t>
            </a:r>
            <a:r>
              <a:rPr lang="en-US" sz="2800" dirty="0" smtClean="0"/>
              <a:t> or</a:t>
            </a:r>
            <a:r>
              <a:rPr lang="en-US" sz="2800" dirty="0"/>
              <a:t> source control, is the </a:t>
            </a:r>
            <a:r>
              <a:rPr lang="en-US" sz="2800" dirty="0" smtClean="0"/>
              <a:t>management of </a:t>
            </a:r>
            <a:r>
              <a:rPr lang="en-US" sz="2800" dirty="0"/>
              <a:t>changes to documents, computer programs, large web sites, and other collections of information</a:t>
            </a:r>
            <a:r>
              <a:rPr lang="en-US" sz="2800" dirty="0" smtClean="0"/>
              <a:t>.” – </a:t>
            </a:r>
            <a:r>
              <a:rPr lang="en-US" sz="2800" i="1" dirty="0" smtClean="0"/>
              <a:t>Wikipedia</a:t>
            </a:r>
          </a:p>
          <a:p>
            <a:endParaRPr lang="en-US" sz="2800" i="1" dirty="0"/>
          </a:p>
          <a:p>
            <a:r>
              <a:rPr lang="en-US" sz="2800" dirty="0" smtClean="0"/>
              <a:t>In our world, source control is simply a database that stores all the changes made to a set of text files.</a:t>
            </a:r>
          </a:p>
          <a:p>
            <a:pPr marL="0" indent="0">
              <a:buNone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626441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Control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We use source control systems to:</a:t>
            </a:r>
          </a:p>
          <a:p>
            <a:pPr lvl="1"/>
            <a:r>
              <a:rPr lang="en-US" sz="2000" dirty="0" smtClean="0"/>
              <a:t>Store and track changes in software source code and application configurations (or most any sort of text-based artifact)</a:t>
            </a:r>
          </a:p>
          <a:p>
            <a:pPr lvl="1"/>
            <a:r>
              <a:rPr lang="en-US" sz="2000" dirty="0" smtClean="0"/>
              <a:t>Maintain different releases of software code</a:t>
            </a:r>
          </a:p>
          <a:p>
            <a:pPr lvl="1"/>
            <a:r>
              <a:rPr lang="en-US" sz="2000" dirty="0" smtClean="0"/>
              <a:t>Test different versions of software</a:t>
            </a:r>
          </a:p>
          <a:p>
            <a:pPr lvl="1"/>
            <a:r>
              <a:rPr lang="en-US" sz="2000" dirty="0" smtClean="0"/>
              <a:t>Effectively collaborate as a team on a single set of artifacts</a:t>
            </a:r>
          </a:p>
          <a:p>
            <a:pPr lvl="1"/>
            <a:endParaRPr lang="en-US" sz="2000" dirty="0"/>
          </a:p>
          <a:p>
            <a:r>
              <a:rPr lang="en-US" sz="2400" dirty="0" smtClean="0"/>
              <a:t>Isn’t this source control stuff just for developers?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150" y="4660863"/>
            <a:ext cx="2702884" cy="17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794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ypes of source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Local</a:t>
            </a:r>
          </a:p>
          <a:p>
            <a:pPr lvl="1"/>
            <a:r>
              <a:rPr lang="en-US" dirty="0" smtClean="0"/>
              <a:t>Simple file </a:t>
            </a:r>
          </a:p>
          <a:p>
            <a:pPr marL="457200" lvl="1" indent="0">
              <a:buNone/>
            </a:pPr>
            <a:r>
              <a:rPr lang="en-US" dirty="0" smtClean="0"/>
              <a:t>versioning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RCS</a:t>
            </a:r>
          </a:p>
          <a:p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774" y="1600200"/>
            <a:ext cx="4830653" cy="41261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83774" y="5726383"/>
            <a:ext cx="37112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Image from https://</a:t>
            </a:r>
            <a:r>
              <a:rPr lang="en-US" sz="800" dirty="0" err="1" smtClean="0"/>
              <a:t>git-scm.com</a:t>
            </a:r>
            <a:r>
              <a:rPr lang="en-US" sz="800" dirty="0" smtClean="0"/>
              <a:t>/book/en/v2/Getting-Started-About-Version-Control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820965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Week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to the course</a:t>
            </a:r>
          </a:p>
          <a:p>
            <a:r>
              <a:rPr lang="en-US" dirty="0" smtClean="0"/>
              <a:t>Review syllabus</a:t>
            </a:r>
          </a:p>
          <a:p>
            <a:r>
              <a:rPr lang="en-US" dirty="0" smtClean="0"/>
              <a:t>Source control management &amp; </a:t>
            </a:r>
            <a:r>
              <a:rPr lang="en-US" dirty="0" err="1" smtClean="0"/>
              <a:t>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338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ypes of source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Centralized</a:t>
            </a:r>
          </a:p>
          <a:p>
            <a:pPr lvl="1"/>
            <a:r>
              <a:rPr lang="en-US" dirty="0" smtClean="0"/>
              <a:t>Team approach</a:t>
            </a:r>
            <a:endParaRPr lang="en-US" dirty="0"/>
          </a:p>
          <a:p>
            <a:pPr lvl="1"/>
            <a:r>
              <a:rPr lang="en-US" dirty="0" smtClean="0"/>
              <a:t>Everyone works</a:t>
            </a:r>
          </a:p>
          <a:p>
            <a:pPr marL="457200" lvl="1" indent="0">
              <a:buNone/>
            </a:pPr>
            <a:r>
              <a:rPr lang="en-US" dirty="0"/>
              <a:t>o</a:t>
            </a:r>
            <a:r>
              <a:rPr lang="en-US" dirty="0" smtClean="0"/>
              <a:t>n same files</a:t>
            </a:r>
          </a:p>
          <a:p>
            <a:pPr lvl="1"/>
            <a:r>
              <a:rPr lang="en-US" dirty="0" smtClean="0"/>
              <a:t>Server = single</a:t>
            </a:r>
          </a:p>
          <a:p>
            <a:pPr marL="457200" lvl="1" indent="0">
              <a:buNone/>
            </a:pPr>
            <a:r>
              <a:rPr lang="en-US" dirty="0"/>
              <a:t>p</a:t>
            </a:r>
            <a:r>
              <a:rPr lang="en-US" dirty="0" smtClean="0"/>
              <a:t>oint of failure</a:t>
            </a:r>
          </a:p>
          <a:p>
            <a:pPr lvl="1"/>
            <a:r>
              <a:rPr lang="en-US" dirty="0" smtClean="0"/>
              <a:t>Hard to branch</a:t>
            </a:r>
          </a:p>
          <a:p>
            <a:pPr lvl="1"/>
            <a:r>
              <a:rPr lang="en-US" dirty="0" smtClean="0"/>
              <a:t>Subversion</a:t>
            </a:r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172" y="1785266"/>
            <a:ext cx="5176023" cy="35995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48172" y="5418847"/>
            <a:ext cx="37112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Image from https://</a:t>
            </a:r>
            <a:r>
              <a:rPr lang="en-US" sz="800" dirty="0" err="1" smtClean="0"/>
              <a:t>git-scm.com</a:t>
            </a:r>
            <a:r>
              <a:rPr lang="en-US" sz="800" dirty="0" smtClean="0"/>
              <a:t>/book/en/v2/Getting-Started-About-Version-Control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6770340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ypes of source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</a:t>
            </a:r>
          </a:p>
          <a:p>
            <a:pPr lvl="1"/>
            <a:r>
              <a:rPr lang="en-US" dirty="0" smtClean="0"/>
              <a:t>Team approach</a:t>
            </a:r>
            <a:endParaRPr lang="en-US" dirty="0"/>
          </a:p>
          <a:p>
            <a:pPr lvl="1"/>
            <a:r>
              <a:rPr lang="en-US" dirty="0" smtClean="0"/>
              <a:t>Everyone works</a:t>
            </a:r>
          </a:p>
          <a:p>
            <a:pPr marL="457200" lvl="1" indent="0">
              <a:buNone/>
            </a:pPr>
            <a:r>
              <a:rPr lang="en-US" dirty="0"/>
              <a:t>o</a:t>
            </a:r>
            <a:r>
              <a:rPr lang="en-US" dirty="0" smtClean="0"/>
              <a:t>n their </a:t>
            </a:r>
            <a:r>
              <a:rPr lang="en-US" u="sng" dirty="0" smtClean="0"/>
              <a:t>own</a:t>
            </a:r>
            <a:r>
              <a:rPr lang="en-US" dirty="0" smtClean="0"/>
              <a:t> files</a:t>
            </a:r>
          </a:p>
          <a:p>
            <a:pPr lvl="1"/>
            <a:r>
              <a:rPr lang="en-US" dirty="0" smtClean="0"/>
              <a:t>Easy to branch</a:t>
            </a:r>
          </a:p>
          <a:p>
            <a:pPr lvl="1"/>
            <a:r>
              <a:rPr lang="en-US" dirty="0" smtClean="0"/>
              <a:t>Need to handle merge</a:t>
            </a:r>
          </a:p>
          <a:p>
            <a:pPr marL="457200" lvl="1" indent="0">
              <a:buNone/>
            </a:pPr>
            <a:r>
              <a:rPr lang="en-US" dirty="0" smtClean="0"/>
              <a:t>conflicts</a:t>
            </a:r>
          </a:p>
          <a:p>
            <a:pPr lvl="1"/>
            <a:r>
              <a:rPr lang="en-US" dirty="0" err="1" smtClean="0"/>
              <a:t>Git</a:t>
            </a:r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594" y="1417638"/>
            <a:ext cx="4217725" cy="50505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16100" y="6468161"/>
            <a:ext cx="37112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Image from https://</a:t>
            </a:r>
            <a:r>
              <a:rPr lang="en-US" sz="800" dirty="0" err="1" smtClean="0"/>
              <a:t>git-scm.com</a:t>
            </a:r>
            <a:r>
              <a:rPr lang="en-US" sz="800" dirty="0" smtClean="0"/>
              <a:t>/book/en/v2/Getting-Started-About-Version-Control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276037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popular distributed source control management system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Initially designed by Linus Torvalds (Linux) in 2005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Super fast patching</a:t>
            </a:r>
          </a:p>
          <a:p>
            <a:pPr lvl="1"/>
            <a:r>
              <a:rPr lang="en-US" dirty="0" smtClean="0"/>
              <a:t>Supports one developer or thousands of developers</a:t>
            </a:r>
          </a:p>
          <a:p>
            <a:pPr lvl="1"/>
            <a:r>
              <a:rPr lang="en-US" dirty="0" smtClean="0"/>
              <a:t>Designed from a file-system perspective, not a source control management perspective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538740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Git</a:t>
            </a:r>
            <a:r>
              <a:rPr lang="en-US" dirty="0" smtClean="0"/>
              <a:t>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series of file system (directory) snapshots over a period of time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315" y="3099574"/>
            <a:ext cx="55753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33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Git</a:t>
            </a:r>
            <a:r>
              <a:rPr lang="en-US" dirty="0" smtClean="0"/>
              <a:t>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never duplicated and changes stored as deltas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36" y="2767761"/>
            <a:ext cx="8066864" cy="30792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8821" y="6126163"/>
            <a:ext cx="31470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Image from https</a:t>
            </a:r>
            <a:r>
              <a:rPr lang="en-US" sz="800" dirty="0"/>
              <a:t>://</a:t>
            </a:r>
            <a:r>
              <a:rPr lang="en-US" sz="800" dirty="0" err="1"/>
              <a:t>git-scm.com</a:t>
            </a:r>
            <a:r>
              <a:rPr lang="en-US" sz="800" dirty="0"/>
              <a:t>/book/en/v2/Getting-Started-</a:t>
            </a:r>
            <a:r>
              <a:rPr lang="en-US" sz="800" dirty="0" err="1"/>
              <a:t>Git</a:t>
            </a:r>
            <a:r>
              <a:rPr lang="en-US" sz="800" dirty="0"/>
              <a:t>-Basics</a:t>
            </a:r>
          </a:p>
        </p:txBody>
      </p:sp>
    </p:spTree>
    <p:extLst>
      <p:ext uri="{BB962C8B-B14F-4D97-AF65-F5344CB8AC3E}">
        <p14:creationId xmlns:p14="http://schemas.microsoft.com/office/powerpoint/2010/main" val="727820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Git</a:t>
            </a:r>
            <a:r>
              <a:rPr lang="en-US" dirty="0" smtClean="0"/>
              <a:t>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Nearly every operation is local</a:t>
            </a:r>
          </a:p>
          <a:p>
            <a:pPr lvl="1"/>
            <a:r>
              <a:rPr lang="en-US" dirty="0" smtClean="0"/>
              <a:t>You modify your local files and then “push” them up to a central server</a:t>
            </a:r>
          </a:p>
          <a:p>
            <a:pPr lvl="1"/>
            <a:r>
              <a:rPr lang="en-US" dirty="0" smtClean="0"/>
              <a:t>You can pull files down from a central server to synchronize with team members</a:t>
            </a:r>
          </a:p>
          <a:p>
            <a:pPr lvl="1"/>
            <a:r>
              <a:rPr lang="en-US" dirty="0" smtClean="0"/>
              <a:t>Constant cycle of developing-&gt;pulling-&gt;rebasing-&gt;pushing</a:t>
            </a:r>
          </a:p>
          <a:p>
            <a:r>
              <a:rPr lang="en-US" dirty="0" smtClean="0"/>
              <a:t>All changes in </a:t>
            </a:r>
            <a:r>
              <a:rPr lang="en-US" dirty="0" err="1" smtClean="0"/>
              <a:t>Git</a:t>
            </a:r>
            <a:r>
              <a:rPr lang="en-US" dirty="0" smtClean="0"/>
              <a:t> are recorded with a hash</a:t>
            </a:r>
          </a:p>
          <a:p>
            <a:r>
              <a:rPr lang="en-US" dirty="0" smtClean="0"/>
              <a:t>Almost everything is additive, it’s hard to delete anything from </a:t>
            </a:r>
            <a:r>
              <a:rPr lang="en-US" dirty="0" err="1" smtClean="0"/>
              <a:t>Git</a:t>
            </a:r>
            <a:r>
              <a:rPr lang="en-US" dirty="0" smtClean="0"/>
              <a:t> by design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1856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Git</a:t>
            </a:r>
            <a:r>
              <a:rPr lang="en-US" dirty="0" smtClean="0"/>
              <a:t>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Files in a </a:t>
            </a:r>
            <a:r>
              <a:rPr lang="en-US" dirty="0" err="1" smtClean="0"/>
              <a:t>Git</a:t>
            </a:r>
            <a:r>
              <a:rPr lang="en-US" dirty="0"/>
              <a:t> </a:t>
            </a:r>
            <a:r>
              <a:rPr lang="en-US" dirty="0" smtClean="0"/>
              <a:t>directory (repository) are in one of three states: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152" y="2868752"/>
            <a:ext cx="6640107" cy="365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81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start playing with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best way to learn </a:t>
            </a:r>
            <a:r>
              <a:rPr lang="en-US" dirty="0" err="1" smtClean="0"/>
              <a:t>Git</a:t>
            </a:r>
            <a:r>
              <a:rPr lang="en-US" dirty="0" smtClean="0"/>
              <a:t> is by using the </a:t>
            </a:r>
            <a:r>
              <a:rPr lang="en-US" dirty="0" err="1" smtClean="0"/>
              <a:t>git</a:t>
            </a:r>
            <a:r>
              <a:rPr lang="en-US" dirty="0" smtClean="0"/>
              <a:t> command using a command line interface (terminal shell)</a:t>
            </a:r>
          </a:p>
          <a:p>
            <a:r>
              <a:rPr lang="en-US" dirty="0" smtClean="0"/>
              <a:t>You can also use graphical </a:t>
            </a:r>
            <a:r>
              <a:rPr lang="en-US" dirty="0" err="1" smtClean="0"/>
              <a:t>Git</a:t>
            </a:r>
            <a:r>
              <a:rPr lang="en-US" dirty="0" smtClean="0"/>
              <a:t> clients such as Source Tree</a:t>
            </a:r>
          </a:p>
          <a:p>
            <a:r>
              <a:rPr lang="en-US" dirty="0" smtClean="0"/>
              <a:t>Refer to </a:t>
            </a:r>
            <a:r>
              <a:rPr lang="en-US" dirty="0" err="1" smtClean="0"/>
              <a:t>Git</a:t>
            </a:r>
            <a:r>
              <a:rPr lang="en-US" dirty="0" smtClean="0"/>
              <a:t> Hands-On document</a:t>
            </a:r>
          </a:p>
          <a:p>
            <a:r>
              <a:rPr lang="en-US" dirty="0" smtClean="0"/>
              <a:t>Book: </a:t>
            </a:r>
            <a:r>
              <a:rPr lang="en-US" dirty="0"/>
              <a:t>https://</a:t>
            </a:r>
            <a:r>
              <a:rPr lang="en-US" dirty="0" err="1"/>
              <a:t>git-scm.com</a:t>
            </a:r>
            <a:r>
              <a:rPr lang="en-US" dirty="0"/>
              <a:t>/book/en/v2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207000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Assignment 1: Set up accounts</a:t>
            </a:r>
            <a:endParaRPr lang="en-US" dirty="0" smtClean="0"/>
          </a:p>
          <a:p>
            <a:r>
              <a:rPr lang="en-US" dirty="0" smtClean="0"/>
              <a:t>Read </a:t>
            </a:r>
            <a:r>
              <a:rPr lang="en-US" dirty="0"/>
              <a:t>Web Operations Chapter </a:t>
            </a:r>
            <a:r>
              <a:rPr lang="en-US" dirty="0" smtClean="0"/>
              <a:t>1</a:t>
            </a:r>
          </a:p>
          <a:p>
            <a:r>
              <a:rPr lang="en-US" dirty="0" smtClean="0"/>
              <a:t>Read </a:t>
            </a:r>
            <a:r>
              <a:rPr lang="en-US" dirty="0"/>
              <a:t>Practice of Cloud </a:t>
            </a:r>
            <a:r>
              <a:rPr lang="en-US" dirty="0" smtClean="0"/>
              <a:t>Systems Administration </a:t>
            </a:r>
            <a:r>
              <a:rPr lang="en-US" dirty="0"/>
              <a:t>Chapter </a:t>
            </a:r>
            <a:r>
              <a:rPr lang="en-US" dirty="0" smtClean="0"/>
              <a:t>12, sections 12.1-12.6</a:t>
            </a:r>
          </a:p>
          <a:p>
            <a:r>
              <a:rPr lang="en-US" dirty="0" smtClean="0"/>
              <a:t>Read </a:t>
            </a:r>
            <a:r>
              <a:rPr lang="en-US" dirty="0" err="1" smtClean="0"/>
              <a:t>Git</a:t>
            </a:r>
            <a:r>
              <a:rPr lang="en-US" dirty="0" smtClean="0"/>
              <a:t> Hands On Guide</a:t>
            </a:r>
            <a:endParaRPr lang="en-US" dirty="0" smtClean="0"/>
          </a:p>
          <a:p>
            <a:r>
              <a:rPr lang="en-US" smtClean="0"/>
              <a:t>Start reading Linux </a:t>
            </a:r>
            <a:r>
              <a:rPr lang="en-US" dirty="0" smtClean="0"/>
              <a:t>Hands On Guide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183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Your Instructor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2015 Graduate of UST GPS program in Software Engineering </a:t>
            </a:r>
          </a:p>
          <a:p>
            <a:r>
              <a:rPr lang="en-US" sz="2800" dirty="0" smtClean="0"/>
              <a:t>20+ years in IT working mainly with Internet startups</a:t>
            </a:r>
          </a:p>
          <a:p>
            <a:r>
              <a:rPr lang="en-US" sz="2800" dirty="0" smtClean="0"/>
              <a:t>Technical co-founder of a large regional datacenter and managed hosting company</a:t>
            </a:r>
          </a:p>
          <a:p>
            <a:r>
              <a:rPr lang="en-US" sz="2800" dirty="0" smtClean="0"/>
              <a:t>AWS Certified Solutions Architect</a:t>
            </a:r>
          </a:p>
          <a:p>
            <a:r>
              <a:rPr lang="en-US" sz="2800" dirty="0" smtClean="0"/>
              <a:t>Hobbies include underwater photography, cycling, and building analog music synthesizers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51093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do we mean by “infrastructure”?</a:t>
            </a:r>
          </a:p>
          <a:p>
            <a:pPr lvl="1"/>
            <a:r>
              <a:rPr lang="en-US" dirty="0" smtClean="0"/>
              <a:t>IT infrastructure provides all the necessary hardware and software components necessary to deliver a service.</a:t>
            </a:r>
          </a:p>
          <a:p>
            <a:pPr lvl="1"/>
            <a:r>
              <a:rPr lang="en-US" dirty="0" smtClean="0"/>
              <a:t>Almost every software application consumes some amount computation power, data storage, and network bandwidth.</a:t>
            </a:r>
          </a:p>
          <a:p>
            <a:pPr lvl="1"/>
            <a:r>
              <a:rPr lang="en-US" dirty="0" smtClean="0"/>
              <a:t>We usually don’t think about infrastructure… until it fails.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632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IT Service Stack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73291" y="1869761"/>
            <a:ext cx="7036736" cy="4029718"/>
            <a:chOff x="735891" y="2415781"/>
            <a:chExt cx="7036736" cy="4029718"/>
          </a:xfrm>
        </p:grpSpPr>
        <p:sp>
          <p:nvSpPr>
            <p:cNvPr id="5" name="Rectangle 4"/>
            <p:cNvSpPr/>
            <p:nvPr/>
          </p:nvSpPr>
          <p:spPr>
            <a:xfrm>
              <a:off x="735891" y="5757029"/>
              <a:ext cx="7036735" cy="688470"/>
            </a:xfrm>
            <a:prstGeom prst="rect">
              <a:avLst/>
            </a:prstGeom>
            <a:solidFill>
              <a:srgbClr val="C0504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 center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35892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Compute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131635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Network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529284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Storage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35892" y="3260477"/>
              <a:ext cx="7036734" cy="688470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 Servers (Web/Database/Messaging)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5891" y="2415781"/>
              <a:ext cx="7036734" cy="688470"/>
            </a:xfrm>
            <a:prstGeom prst="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Software applications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35893" y="4083739"/>
              <a:ext cx="7036734" cy="688470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System/ Virtual Instance/ Container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69056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focus in this course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73291" y="1869761"/>
            <a:ext cx="7036736" cy="4029718"/>
            <a:chOff x="735891" y="2415781"/>
            <a:chExt cx="7036736" cy="4029718"/>
          </a:xfrm>
        </p:grpSpPr>
        <p:sp>
          <p:nvSpPr>
            <p:cNvPr id="5" name="Rectangle 4"/>
            <p:cNvSpPr/>
            <p:nvPr/>
          </p:nvSpPr>
          <p:spPr>
            <a:xfrm>
              <a:off x="735891" y="5757029"/>
              <a:ext cx="7036735" cy="688470"/>
            </a:xfrm>
            <a:prstGeom prst="rect">
              <a:avLst/>
            </a:prstGeom>
            <a:solidFill>
              <a:srgbClr val="C0504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 center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35892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Compute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131635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Network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529284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Storage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35892" y="3260477"/>
              <a:ext cx="7036734" cy="688470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 Servers (Web/Database/Messaging)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5891" y="2415781"/>
              <a:ext cx="7036734" cy="688470"/>
            </a:xfrm>
            <a:prstGeom prst="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Software applications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35893" y="4083739"/>
              <a:ext cx="7036734" cy="688470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System/ Virtual Instance/ Container</a:t>
              </a:r>
              <a:endParaRPr lang="en-US" dirty="0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617216" y="3193080"/>
            <a:ext cx="7774552" cy="2207855"/>
          </a:xfrm>
          <a:prstGeom prst="rect">
            <a:avLst/>
          </a:prstGeom>
          <a:noFill/>
          <a:ln w="28575" cap="rnd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572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in IT Infrastructure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way IT organizations are acquiring, provisioning, and maintaining infrastructure is rapidly changing.</a:t>
            </a:r>
          </a:p>
          <a:p>
            <a:endParaRPr lang="en-US" dirty="0"/>
          </a:p>
          <a:p>
            <a:r>
              <a:rPr lang="en-US" dirty="0" smtClean="0"/>
              <a:t>IT Infrastructure needs to be as agile and flexible as modern software applications.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33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is being driven by…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Commoditization of compute/storage/network</a:t>
            </a:r>
          </a:p>
          <a:p>
            <a:r>
              <a:rPr lang="en-US" dirty="0" smtClean="0"/>
              <a:t>Widespread adopt of virtualization</a:t>
            </a:r>
          </a:p>
          <a:p>
            <a:r>
              <a:rPr lang="en-US" dirty="0" smtClean="0"/>
              <a:t>Cloud computing business models</a:t>
            </a:r>
          </a:p>
          <a:p>
            <a:r>
              <a:rPr lang="en-US" dirty="0" smtClean="0"/>
              <a:t>Modern application architecture </a:t>
            </a:r>
          </a:p>
          <a:p>
            <a:r>
              <a:rPr lang="en-US" dirty="0" smtClean="0"/>
              <a:t>Agile and LEAN practices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197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traditional way of building servers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58" y="1670870"/>
            <a:ext cx="4937126" cy="3291417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Hand crafted,</a:t>
            </a:r>
          </a:p>
          <a:p>
            <a:pPr marL="0" indent="0">
              <a:buNone/>
            </a:pPr>
            <a:r>
              <a:rPr lang="en-US" dirty="0"/>
              <a:t>p</a:t>
            </a:r>
            <a:r>
              <a:rPr lang="en-US" dirty="0" smtClean="0"/>
              <a:t>hysical systems</a:t>
            </a:r>
          </a:p>
          <a:p>
            <a:pPr marL="0" indent="0">
              <a:buNone/>
            </a:pPr>
            <a:r>
              <a:rPr lang="en-US" dirty="0"/>
              <a:t>r</a:t>
            </a:r>
            <a:r>
              <a:rPr lang="en-US" dirty="0" smtClean="0"/>
              <a:t>equiring multiple </a:t>
            </a:r>
          </a:p>
          <a:p>
            <a:pPr marL="0" indent="0">
              <a:buNone/>
            </a:pPr>
            <a:r>
              <a:rPr lang="en-US" dirty="0"/>
              <a:t>s</a:t>
            </a:r>
            <a:r>
              <a:rPr lang="en-US" dirty="0" smtClean="0"/>
              <a:t>kills to provision.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The dominant form of infrastructure today.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260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4853</TotalTime>
  <Words>1037</Words>
  <Application>Microsoft Macintosh PowerPoint</Application>
  <PresentationFormat>On-screen Show (4:3)</PresentationFormat>
  <Paragraphs>193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SEIS 6XX IT Infrastructure</vt:lpstr>
      <vt:lpstr>Week 1</vt:lpstr>
      <vt:lpstr>About Your Instructor</vt:lpstr>
      <vt:lpstr>Course Introduction</vt:lpstr>
      <vt:lpstr>IT Service Stack</vt:lpstr>
      <vt:lpstr>Our focus in this course</vt:lpstr>
      <vt:lpstr>Change in IT Infrastructure</vt:lpstr>
      <vt:lpstr>Change is being driven by…</vt:lpstr>
      <vt:lpstr>The traditional way of building servers</vt:lpstr>
      <vt:lpstr>The traditional way</vt:lpstr>
      <vt:lpstr>The new way</vt:lpstr>
      <vt:lpstr>The new way</vt:lpstr>
      <vt:lpstr>We will focus on the new way</vt:lpstr>
      <vt:lpstr>PowerPoint Presentation</vt:lpstr>
      <vt:lpstr>Review syllabus</vt:lpstr>
      <vt:lpstr>Review syllabus</vt:lpstr>
      <vt:lpstr>Source Control Management</vt:lpstr>
      <vt:lpstr>Source Control Management</vt:lpstr>
      <vt:lpstr>Types of source control</vt:lpstr>
      <vt:lpstr>Types of source control</vt:lpstr>
      <vt:lpstr>Types of source control</vt:lpstr>
      <vt:lpstr>Git</vt:lpstr>
      <vt:lpstr>How Git Works</vt:lpstr>
      <vt:lpstr>How Git Works</vt:lpstr>
      <vt:lpstr>How Git Works</vt:lpstr>
      <vt:lpstr>How Git works</vt:lpstr>
      <vt:lpstr>Let’s start playing with Git</vt:lpstr>
      <vt:lpstr>Homework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Jason Baker</cp:lastModifiedBy>
  <cp:revision>32</cp:revision>
  <dcterms:created xsi:type="dcterms:W3CDTF">2016-03-17T15:27:29Z</dcterms:created>
  <dcterms:modified xsi:type="dcterms:W3CDTF">2016-03-21T04:35:36Z</dcterms:modified>
</cp:coreProperties>
</file>